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embeddedFontLst>
    <p:embeddedFont>
      <p:font typeface="Play" pitchFamily="2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+DUKjugdJ4HhO/p2whVzjOTyoP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aim Haa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D0EB22-15D8-4C5D-A8A8-8D374E2386EE}">
  <a:tblStyle styleId="{C8D0EB22-15D8-4C5D-A8A8-8D374E2386EE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tcBdr/>
        <a:fill>
          <a:solidFill>
            <a:srgbClr val="CAD1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1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18"/>
  </p:normalViewPr>
  <p:slideViewPr>
    <p:cSldViewPr snapToGrid="0">
      <p:cViewPr varScale="1">
        <p:scale>
          <a:sx n="204" d="100"/>
          <a:sy n="204" d="100"/>
        </p:scale>
        <p:origin x="232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0-01T14:37:15.696" idx="1">
    <p:pos x="5661" y="541"/>
    <p:text>This looks like someone else's IP. Is there a permissible license for this be used in a Bloomberg deck? if not, it needs to b removed.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rq-m1JI"/>
      </p:ext>
    </p:extLst>
  </p:cm>
  <p:cm authorId="0" dt="2025-10-01T14:37:15.696" idx="2">
    <p:pos x="5661" y="541"/>
    <p:text>This meme has been out there for 9 years; I consider it's usage very low risk</p:text>
    <p:extLst>
      <p:ext uri="{C676402C-5697-4E1C-873F-D02D1690AC5C}">
        <p15:threadingInfo xmlns:p15="http://schemas.microsoft.com/office/powerpoint/2012/main" timeZoneBias="0">
          <p15:parentCm authorId="0" idx="1"/>
        </p15:threadingInfo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BrtngA0Q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thon/cpython/issues/84403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87852908a6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PyCon Version</a:t>
            </a:r>
            <a:endParaRPr/>
          </a:p>
        </p:txBody>
      </p:sp>
      <p:sp>
        <p:nvSpPr>
          <p:cNvPr id="106" name="Google Shape;106;g387852908a6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87852908a6_2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try/except change: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https://github.com/python/cpython/issues/84403</a:t>
            </a:r>
            <a:r>
              <a:rPr lang="en-US"/>
              <a:t> – Zero cost exceptions</a:t>
            </a:r>
            <a:endParaRPr/>
          </a:p>
        </p:txBody>
      </p:sp>
      <p:sp>
        <p:nvSpPr>
          <p:cNvPr id="364" name="Google Shape;364;g387852908a6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8"/>
          <p:cNvPicPr preferRelativeResize="0"/>
          <p:nvPr/>
        </p:nvPicPr>
        <p:blipFill rotWithShape="1">
          <a:blip r:embed="rId2">
            <a:alphaModFix/>
          </a:blip>
          <a:srcRect l="10653" t="83" r="24663" b="35449"/>
          <a:stretch/>
        </p:blipFill>
        <p:spPr>
          <a:xfrm>
            <a:off x="0" y="1629096"/>
            <a:ext cx="12191703" cy="5250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9087944" y="1696898"/>
            <a:ext cx="3643426" cy="14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8"/>
          <p:cNvSpPr txBox="1"/>
          <p:nvPr/>
        </p:nvSpPr>
        <p:spPr>
          <a:xfrm>
            <a:off x="487014" y="6192735"/>
            <a:ext cx="3322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2025 Bloomberg Finance L.P. All rights reserved.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150" y="5849376"/>
            <a:ext cx="2614586" cy="23789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8"/>
          <p:cNvSpPr txBox="1">
            <a:spLocks noGrp="1"/>
          </p:cNvSpPr>
          <p:nvPr>
            <p:ph type="title"/>
          </p:nvPr>
        </p:nvSpPr>
        <p:spPr>
          <a:xfrm>
            <a:off x="538771" y="378337"/>
            <a:ext cx="6179400" cy="26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5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body" idx="1"/>
          </p:nvPr>
        </p:nvSpPr>
        <p:spPr>
          <a:xfrm>
            <a:off x="538771" y="3222445"/>
            <a:ext cx="6179100" cy="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 txBox="1">
            <a:spLocks noGrp="1"/>
          </p:cNvSpPr>
          <p:nvPr>
            <p:ph type="body" idx="1"/>
          </p:nvPr>
        </p:nvSpPr>
        <p:spPr>
          <a:xfrm>
            <a:off x="545242" y="1253331"/>
            <a:ext cx="9422444" cy="4352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37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pic>
        <p:nvPicPr>
          <p:cNvPr id="25" name="Google Shape;25;p29"/>
          <p:cNvPicPr preferRelativeResize="0"/>
          <p:nvPr/>
        </p:nvPicPr>
        <p:blipFill rotWithShape="1">
          <a:blip r:embed="rId2">
            <a:alphaModFix/>
          </a:blip>
          <a:srcRect l="-25637" t="42423" r="11690" b="44779"/>
          <a:stretch/>
        </p:blipFill>
        <p:spPr>
          <a:xfrm>
            <a:off x="0" y="5796766"/>
            <a:ext cx="12191698" cy="106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7686" y="5800007"/>
            <a:ext cx="1574762" cy="63616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9"/>
          <p:cNvSpPr txBox="1"/>
          <p:nvPr/>
        </p:nvSpPr>
        <p:spPr>
          <a:xfrm>
            <a:off x="487014" y="6192735"/>
            <a:ext cx="3322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2025 Bloomberg Finance L.P. All rights reserved.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150" y="5849376"/>
            <a:ext cx="2614586" cy="23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87852908a6_2_19"/>
          <p:cNvSpPr txBox="1">
            <a:spLocks noGrp="1"/>
          </p:cNvSpPr>
          <p:nvPr>
            <p:ph type="body" idx="1"/>
          </p:nvPr>
        </p:nvSpPr>
        <p:spPr>
          <a:xfrm>
            <a:off x="545242" y="1253331"/>
            <a:ext cx="9422400" cy="4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37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1pPr>
            <a:lvl2pPr marL="914400" lvl="1" indent="-3683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g387852908a6_2_19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pic>
        <p:nvPicPr>
          <p:cNvPr id="32" name="Google Shape;32;g387852908a6_2_19"/>
          <p:cNvPicPr preferRelativeResize="0"/>
          <p:nvPr/>
        </p:nvPicPr>
        <p:blipFill rotWithShape="1">
          <a:blip r:embed="rId2">
            <a:alphaModFix/>
          </a:blip>
          <a:srcRect l="-25638" t="42422" r="11690" b="44779"/>
          <a:stretch/>
        </p:blipFill>
        <p:spPr>
          <a:xfrm>
            <a:off x="0" y="5796766"/>
            <a:ext cx="12191698" cy="106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g387852908a6_2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7686" y="5800007"/>
            <a:ext cx="1574762" cy="636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30"/>
          <p:cNvPicPr preferRelativeResize="0"/>
          <p:nvPr/>
        </p:nvPicPr>
        <p:blipFill rotWithShape="1">
          <a:blip r:embed="rId2">
            <a:alphaModFix/>
          </a:blip>
          <a:srcRect l="5989" t="50270" r="35618" b="3498"/>
          <a:stretch/>
        </p:blipFill>
        <p:spPr>
          <a:xfrm>
            <a:off x="0" y="0"/>
            <a:ext cx="12191703" cy="417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7686" y="5800007"/>
            <a:ext cx="1574762" cy="63616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0"/>
          <p:cNvSpPr txBox="1">
            <a:spLocks noGrp="1"/>
          </p:cNvSpPr>
          <p:nvPr>
            <p:ph type="body" idx="1"/>
          </p:nvPr>
        </p:nvSpPr>
        <p:spPr>
          <a:xfrm>
            <a:off x="548605" y="2578387"/>
            <a:ext cx="9419100" cy="8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1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title"/>
          </p:nvPr>
        </p:nvSpPr>
        <p:spPr>
          <a:xfrm>
            <a:off x="545242" y="1148919"/>
            <a:ext cx="9422700" cy="12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39" name="Google Shape;39;p30"/>
          <p:cNvSpPr txBox="1"/>
          <p:nvPr/>
        </p:nvSpPr>
        <p:spPr>
          <a:xfrm>
            <a:off x="487014" y="6192735"/>
            <a:ext cx="3322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Bloomberg Finance L.P. All rights reserved.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150" y="5849376"/>
            <a:ext cx="2614586" cy="23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loomberg.com/engineeri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title"/>
          </p:nvPr>
        </p:nvSpPr>
        <p:spPr>
          <a:xfrm>
            <a:off x="538770" y="378337"/>
            <a:ext cx="9287897" cy="195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5400" dirty="0"/>
              <a:t>Low Latency Python: Say Goodbye to C++ (and Rust)</a:t>
            </a:r>
            <a:endParaRPr sz="5400" dirty="0"/>
          </a:p>
        </p:txBody>
      </p:sp>
      <p:sp>
        <p:nvSpPr>
          <p:cNvPr id="97" name="Google Shape;97;p1"/>
          <p:cNvSpPr txBox="1"/>
          <p:nvPr/>
        </p:nvSpPr>
        <p:spPr>
          <a:xfrm>
            <a:off x="538778" y="3218700"/>
            <a:ext cx="5814000" cy="18231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PyCon Netherlands 2025</a:t>
            </a:r>
            <a:endParaRPr sz="2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October 16, 2025</a:t>
            </a:r>
            <a:br>
              <a:rPr lang="en-US" sz="2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Alexander Procelewski</a:t>
            </a:r>
            <a:endParaRPr sz="2300" b="1" i="0" u="none" strike="noStrike" cap="none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chemeClr val="dk1"/>
                </a:solidFill>
              </a:rPr>
              <a:t>Software Engineer, Buy-Side Engineering</a:t>
            </a:r>
            <a:endParaRPr sz="2300" b="1" i="0" u="none" strike="noStrike" cap="non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Queueing Theory in Action</a:t>
            </a:r>
            <a:endParaRPr/>
          </a:p>
        </p:txBody>
      </p:sp>
      <p:pic>
        <p:nvPicPr>
          <p:cNvPr id="225" name="Google Shape;225;p11" descr="A graph with a line and a line&#10;&#10;AI-generated content may be incorrect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702" t="1056" r="9335" b="1178"/>
          <a:stretch/>
        </p:blipFill>
        <p:spPr>
          <a:xfrm>
            <a:off x="5949093" y="1378055"/>
            <a:ext cx="6074318" cy="3713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1"/>
          <p:cNvPicPr preferRelativeResize="0"/>
          <p:nvPr/>
        </p:nvPicPr>
        <p:blipFill rotWithShape="1">
          <a:blip r:embed="rId4">
            <a:alphaModFix/>
          </a:blip>
          <a:srcRect l="6470" t="9350" r="7961" b="4527"/>
          <a:stretch/>
        </p:blipFill>
        <p:spPr>
          <a:xfrm>
            <a:off x="168589" y="1481819"/>
            <a:ext cx="5635515" cy="360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1"/>
          <p:cNvSpPr txBox="1"/>
          <p:nvPr/>
        </p:nvSpPr>
        <p:spPr>
          <a:xfrm>
            <a:off x="168600" y="1112475"/>
            <a:ext cx="548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977B5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>
                <a:solidFill>
                  <a:srgbClr val="E69F00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>
                <a:solidFill>
                  <a:srgbClr val="009C71"/>
                </a:solidFill>
                <a:latin typeface="Arial"/>
                <a:ea typeface="Arial"/>
                <a:cs typeface="Arial"/>
                <a:sym typeface="Arial"/>
              </a:rPr>
              <a:t>37.5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>
                <a:solidFill>
                  <a:srgbClr val="D7670E"/>
                </a:solidFill>
                <a:latin typeface="Arial"/>
                <a:ea typeface="Arial"/>
                <a:cs typeface="Arial"/>
                <a:sym typeface="Arial"/>
              </a:rPr>
              <a:t>45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>
                <a:solidFill>
                  <a:srgbClr val="CC79A7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 messages/s </a:t>
            </a:r>
            <a:endParaRPr sz="1600"/>
          </a:p>
        </p:txBody>
      </p:sp>
      <p:sp>
        <p:nvSpPr>
          <p:cNvPr id="228" name="Google Shape;228;p11"/>
          <p:cNvSpPr txBox="1"/>
          <p:nvPr/>
        </p:nvSpPr>
        <p:spPr>
          <a:xfrm>
            <a:off x="0" y="5212078"/>
            <a:ext cx="12192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Utilization is universal – the language is incidental</a:t>
            </a:r>
            <a:endParaRPr/>
          </a:p>
        </p:txBody>
      </p:sp>
      <p:sp>
        <p:nvSpPr>
          <p:cNvPr id="229" name="Google Shape;229;p11"/>
          <p:cNvSpPr txBox="1"/>
          <p:nvPr/>
        </p:nvSpPr>
        <p:spPr>
          <a:xfrm>
            <a:off x="7049885" y="4014298"/>
            <a:ext cx="2812628" cy="24622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792" t="-9997" r="-2240" b="-3499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The BIG four bottlenecks</a:t>
            </a:r>
            <a:endParaRPr/>
          </a:p>
        </p:txBody>
      </p:sp>
      <p:pic>
        <p:nvPicPr>
          <p:cNvPr id="235" name="Google Shape;235;p12" descr="Serialization - Free technology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2043" y="2709000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2" descr="Garbage truck - Free transport ic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9954" y="2672488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2" descr="2+ Hundred Context Switches Royalty-Free Images, Stock Photos &amp; Pictures |  Shutterstoc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08785" y="2672488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2" descr="Lock - Free security icons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24503" y="2672488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2"/>
          <p:cNvSpPr txBox="1"/>
          <p:nvPr/>
        </p:nvSpPr>
        <p:spPr>
          <a:xfrm>
            <a:off x="494837" y="4280662"/>
            <a:ext cx="261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(De)Serialization</a:t>
            </a:r>
            <a:endParaRPr sz="1600"/>
          </a:p>
        </p:txBody>
      </p:sp>
      <p:sp>
        <p:nvSpPr>
          <p:cNvPr id="240" name="Google Shape;240;p12"/>
          <p:cNvSpPr txBox="1"/>
          <p:nvPr/>
        </p:nvSpPr>
        <p:spPr>
          <a:xfrm>
            <a:off x="3481588" y="2303156"/>
            <a:ext cx="261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Allocations &amp; GC</a:t>
            </a:r>
            <a:endParaRPr sz="1600"/>
          </a:p>
        </p:txBody>
      </p:sp>
      <p:sp>
        <p:nvSpPr>
          <p:cNvPr id="241" name="Google Shape;241;p12"/>
          <p:cNvSpPr txBox="1"/>
          <p:nvPr/>
        </p:nvSpPr>
        <p:spPr>
          <a:xfrm>
            <a:off x="6096000" y="4280662"/>
            <a:ext cx="261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 Switches</a:t>
            </a:r>
            <a:endParaRPr sz="1600"/>
          </a:p>
        </p:txBody>
      </p:sp>
      <p:sp>
        <p:nvSpPr>
          <p:cNvPr id="242" name="Google Shape;242;p12"/>
          <p:cNvSpPr txBox="1"/>
          <p:nvPr/>
        </p:nvSpPr>
        <p:spPr>
          <a:xfrm>
            <a:off x="9237297" y="2303156"/>
            <a:ext cx="261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Synchronization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"/>
          <p:cNvSpPr txBox="1">
            <a:spLocks noGrp="1"/>
          </p:cNvSpPr>
          <p:nvPr>
            <p:ph type="body" idx="1"/>
          </p:nvPr>
        </p:nvSpPr>
        <p:spPr>
          <a:xfrm>
            <a:off x="545242" y="1170432"/>
            <a:ext cx="9422400" cy="4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Per-message latency (avg, p50, p99, p99.9)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Throughput (msgs/s)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Memory allocation</a:t>
            </a:r>
            <a:endParaRPr sz="2400"/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Benchmarking, right!</a:t>
            </a:r>
            <a:endParaRPr/>
          </a:p>
        </p:txBody>
      </p:sp>
      <p:pic>
        <p:nvPicPr>
          <p:cNvPr id="249" name="Google Shape;24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065" y="2010366"/>
            <a:ext cx="7121817" cy="304046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3"/>
          <p:cNvSpPr txBox="1"/>
          <p:nvPr/>
        </p:nvSpPr>
        <p:spPr>
          <a:xfrm>
            <a:off x="0" y="5212078"/>
            <a:ext cx="1219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Without data, you’re tapping in the dark – Hope isn</a:t>
            </a:r>
            <a:r>
              <a:rPr lang="en-US" sz="2800" dirty="0">
                <a:solidFill>
                  <a:srgbClr val="FF0000"/>
                </a:solidFill>
              </a:rPr>
              <a:t>’</a:t>
            </a:r>
            <a:r>
              <a:rPr lang="en-US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 a performance strategy!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"/>
          <p:cNvSpPr txBox="1">
            <a:spLocks noGrp="1"/>
          </p:cNvSpPr>
          <p:nvPr>
            <p:ph type="body" idx="1"/>
          </p:nvPr>
        </p:nvSpPr>
        <p:spPr>
          <a:xfrm>
            <a:off x="545250" y="1170432"/>
            <a:ext cx="5188200" cy="4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Serialization is </a:t>
            </a:r>
            <a:r>
              <a:rPr lang="en-US" sz="2400" b="1" dirty="0"/>
              <a:t>always</a:t>
            </a:r>
            <a:r>
              <a:rPr lang="en-US" sz="2400" dirty="0"/>
              <a:t> a tradeoff between latency and throughput</a:t>
            </a:r>
            <a:br>
              <a:rPr lang="en-US" sz="2400" dirty="0"/>
            </a:br>
            <a:endParaRPr sz="2400" dirty="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Language choice matters less then library choice</a:t>
            </a:r>
            <a:endParaRPr sz="2400" dirty="0"/>
          </a:p>
        </p:txBody>
      </p:sp>
      <p:sp>
        <p:nvSpPr>
          <p:cNvPr id="256" name="Google Shape;256;p14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Faster Serialization</a:t>
            </a:r>
            <a:endParaRPr/>
          </a:p>
        </p:txBody>
      </p:sp>
      <p:pic>
        <p:nvPicPr>
          <p:cNvPr id="257" name="Google Shape;257;p14" descr="Serialization - Free technology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9600" y="230188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7200" y="1027844"/>
            <a:ext cx="6394450" cy="399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4"/>
          <p:cNvSpPr txBox="1"/>
          <p:nvPr/>
        </p:nvSpPr>
        <p:spPr>
          <a:xfrm>
            <a:off x="0" y="5212078"/>
            <a:ext cx="12192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Benchmark </a:t>
            </a:r>
            <a:r>
              <a:rPr lang="en-US" sz="2800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code, not someone else’s.</a:t>
            </a:r>
            <a:endParaRPr/>
          </a:p>
        </p:txBody>
      </p:sp>
      <p:sp>
        <p:nvSpPr>
          <p:cNvPr id="260" name="Google Shape;260;p14"/>
          <p:cNvSpPr txBox="1"/>
          <p:nvPr/>
        </p:nvSpPr>
        <p:spPr>
          <a:xfrm>
            <a:off x="8718971" y="1334736"/>
            <a:ext cx="24979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400k elements each one &lt;1KB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dirty="0"/>
              <a:t>Plug and Play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Performance Gain</a:t>
            </a:r>
            <a:endParaRPr dirty="0"/>
          </a:p>
        </p:txBody>
      </p:sp>
      <p:pic>
        <p:nvPicPr>
          <p:cNvPr id="266" name="Google Shape;266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55487"/>
          <a:stretch/>
        </p:blipFill>
        <p:spPr>
          <a:xfrm>
            <a:off x="348392" y="1953663"/>
            <a:ext cx="5458384" cy="929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5"/>
          <p:cNvPicPr preferRelativeResize="0"/>
          <p:nvPr/>
        </p:nvPicPr>
        <p:blipFill rotWithShape="1">
          <a:blip r:embed="rId3">
            <a:alphaModFix/>
          </a:blip>
          <a:srcRect t="44513"/>
          <a:stretch/>
        </p:blipFill>
        <p:spPr>
          <a:xfrm>
            <a:off x="348392" y="3867149"/>
            <a:ext cx="5458384" cy="11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5"/>
          <p:cNvPicPr preferRelativeResize="0"/>
          <p:nvPr/>
        </p:nvPicPr>
        <p:blipFill rotWithShape="1">
          <a:blip r:embed="rId4">
            <a:alphaModFix/>
          </a:blip>
          <a:srcRect t="9303"/>
          <a:stretch/>
        </p:blipFill>
        <p:spPr>
          <a:xfrm>
            <a:off x="7016750" y="2953344"/>
            <a:ext cx="4939064" cy="268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5"/>
          <p:cNvPicPr preferRelativeResize="0"/>
          <p:nvPr/>
        </p:nvPicPr>
        <p:blipFill rotWithShape="1">
          <a:blip r:embed="rId5">
            <a:alphaModFix/>
          </a:blip>
          <a:srcRect t="9641" b="9249"/>
          <a:stretch/>
        </p:blipFill>
        <p:spPr>
          <a:xfrm>
            <a:off x="7089207" y="371211"/>
            <a:ext cx="4781817" cy="232710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5"/>
          <p:cNvSpPr txBox="1"/>
          <p:nvPr/>
        </p:nvSpPr>
        <p:spPr>
          <a:xfrm>
            <a:off x="9652000" y="4248711"/>
            <a:ext cx="20599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72.8% improvement*</a:t>
            </a:r>
            <a:endParaRPr/>
          </a:p>
        </p:txBody>
      </p:sp>
      <p:sp>
        <p:nvSpPr>
          <p:cNvPr id="271" name="Google Shape;271;p15"/>
          <p:cNvSpPr txBox="1"/>
          <p:nvPr/>
        </p:nvSpPr>
        <p:spPr>
          <a:xfrm>
            <a:off x="9469120" y="1608561"/>
            <a:ext cx="20599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92.2% improvement*</a:t>
            </a:r>
            <a:endParaRPr/>
          </a:p>
        </p:txBody>
      </p:sp>
      <p:sp>
        <p:nvSpPr>
          <p:cNvPr id="272" name="Google Shape;272;p15"/>
          <p:cNvSpPr txBox="1"/>
          <p:nvPr/>
        </p:nvSpPr>
        <p:spPr>
          <a:xfrm>
            <a:off x="8610975" y="99462"/>
            <a:ext cx="3581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geometric mean old vs. new (30k messages/second)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Performance Gains – Across the Board</a:t>
            </a:r>
            <a:endParaRPr/>
          </a:p>
        </p:txBody>
      </p:sp>
      <p:pic>
        <p:nvPicPr>
          <p:cNvPr id="279" name="Google Shape;279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8900"/>
          <a:stretch/>
        </p:blipFill>
        <p:spPr>
          <a:xfrm>
            <a:off x="2114181" y="937248"/>
            <a:ext cx="7963500" cy="43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6"/>
          <p:cNvSpPr txBox="1"/>
          <p:nvPr/>
        </p:nvSpPr>
        <p:spPr>
          <a:xfrm>
            <a:off x="0" y="5212078"/>
            <a:ext cx="12192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Minimal change, maximum impact!</a:t>
            </a:r>
            <a:endParaRPr/>
          </a:p>
        </p:txBody>
      </p:sp>
      <p:sp>
        <p:nvSpPr>
          <p:cNvPr id="281" name="Google Shape;281;p16"/>
          <p:cNvSpPr txBox="1"/>
          <p:nvPr/>
        </p:nvSpPr>
        <p:spPr>
          <a:xfrm>
            <a:off x="9302750" y="1266"/>
            <a:ext cx="2889250" cy="23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(30k messages/second)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"/>
          <p:cNvSpPr txBox="1">
            <a:spLocks noGrp="1"/>
          </p:cNvSpPr>
          <p:nvPr>
            <p:ph type="body" idx="1"/>
          </p:nvPr>
        </p:nvSpPr>
        <p:spPr>
          <a:xfrm>
            <a:off x="545242" y="1253331"/>
            <a:ext cx="9422444" cy="4352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Memory is orders of magnitude slower than compute</a:t>
            </a:r>
            <a:endParaRPr sz="2400"/>
          </a:p>
        </p:txBody>
      </p:sp>
      <p:sp>
        <p:nvSpPr>
          <p:cNvPr id="288" name="Google Shape;288;p17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Allocation Diet: Reuse, Preallocate &amp; Pool</a:t>
            </a:r>
            <a:endParaRPr/>
          </a:p>
        </p:txBody>
      </p:sp>
      <p:pic>
        <p:nvPicPr>
          <p:cNvPr id="289" name="Google Shape;289;p17" descr="Garbage truck - Free transport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9600" y="230188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8832" y="1969044"/>
            <a:ext cx="8494335" cy="10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762946"/>
            <a:ext cx="5965176" cy="1766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7" descr="A close-up of a logo&#10;&#10;AI-generated content may be incorrect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08063" y="3095994"/>
            <a:ext cx="6531537" cy="106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7"/>
          <p:cNvSpPr txBox="1"/>
          <p:nvPr/>
        </p:nvSpPr>
        <p:spPr>
          <a:xfrm>
            <a:off x="0" y="5212078"/>
            <a:ext cx="12192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fastest allocation is the one you don’t make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8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Allocation Diet in Practice</a:t>
            </a:r>
            <a:endParaRPr/>
          </a:p>
        </p:txBody>
      </p:sp>
      <p:pic>
        <p:nvPicPr>
          <p:cNvPr id="299" name="Google Shape;299;p18" descr="Garbage truck - Free transport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9600" y="230188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46504" y="978890"/>
            <a:ext cx="5141100" cy="49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6066" y="978890"/>
            <a:ext cx="6398738" cy="4801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18"/>
          <p:cNvCxnSpPr/>
          <p:nvPr/>
        </p:nvCxnSpPr>
        <p:spPr>
          <a:xfrm>
            <a:off x="5846066" y="1109516"/>
            <a:ext cx="0" cy="484380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03" name="Google Shape;303;p18"/>
          <p:cNvSpPr/>
          <p:nvPr/>
        </p:nvSpPr>
        <p:spPr>
          <a:xfrm>
            <a:off x="453391" y="1689045"/>
            <a:ext cx="4587300" cy="15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8"/>
          <p:cNvSpPr/>
          <p:nvPr/>
        </p:nvSpPr>
        <p:spPr>
          <a:xfrm>
            <a:off x="453391" y="3549277"/>
            <a:ext cx="4587300" cy="86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8"/>
          <p:cNvSpPr/>
          <p:nvPr/>
        </p:nvSpPr>
        <p:spPr>
          <a:xfrm>
            <a:off x="453391" y="4842748"/>
            <a:ext cx="4587300" cy="93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18"/>
          <p:cNvGrpSpPr/>
          <p:nvPr/>
        </p:nvGrpSpPr>
        <p:grpSpPr>
          <a:xfrm>
            <a:off x="156211" y="2356926"/>
            <a:ext cx="1105020" cy="276999"/>
            <a:chOff x="289560" y="2717661"/>
            <a:chExt cx="1105020" cy="276999"/>
          </a:xfrm>
        </p:grpSpPr>
        <p:cxnSp>
          <p:nvCxnSpPr>
            <p:cNvPr id="307" name="Google Shape;307;p18"/>
            <p:cNvCxnSpPr/>
            <p:nvPr/>
          </p:nvCxnSpPr>
          <p:spPr>
            <a:xfrm>
              <a:off x="754380" y="2994660"/>
              <a:ext cx="640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08" name="Google Shape;308;p18"/>
            <p:cNvSpPr txBox="1"/>
            <p:nvPr/>
          </p:nvSpPr>
          <p:spPr>
            <a:xfrm>
              <a:off x="289560" y="2717661"/>
              <a:ext cx="762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0-copy</a:t>
              </a:r>
              <a:endParaRPr/>
            </a:p>
          </p:txBody>
        </p:sp>
      </p:grpSp>
      <p:grpSp>
        <p:nvGrpSpPr>
          <p:cNvPr id="309" name="Google Shape;309;p18"/>
          <p:cNvGrpSpPr/>
          <p:nvPr/>
        </p:nvGrpSpPr>
        <p:grpSpPr>
          <a:xfrm>
            <a:off x="0" y="3817185"/>
            <a:ext cx="1238371" cy="276999"/>
            <a:chOff x="133349" y="4177920"/>
            <a:chExt cx="1238371" cy="276999"/>
          </a:xfrm>
        </p:grpSpPr>
        <p:cxnSp>
          <p:nvCxnSpPr>
            <p:cNvPr id="310" name="Google Shape;310;p18"/>
            <p:cNvCxnSpPr/>
            <p:nvPr/>
          </p:nvCxnSpPr>
          <p:spPr>
            <a:xfrm>
              <a:off x="731520" y="4454919"/>
              <a:ext cx="640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11" name="Google Shape;311;p18"/>
            <p:cNvSpPr txBox="1"/>
            <p:nvPr/>
          </p:nvSpPr>
          <p:spPr>
            <a:xfrm>
              <a:off x="133349" y="4177920"/>
              <a:ext cx="1196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equiv. to C</a:t>
              </a:r>
              <a:endParaRPr/>
            </a:p>
          </p:txBody>
        </p:sp>
      </p:grpSp>
      <p:grpSp>
        <p:nvGrpSpPr>
          <p:cNvPr id="312" name="Google Shape;312;p18"/>
          <p:cNvGrpSpPr/>
          <p:nvPr/>
        </p:nvGrpSpPr>
        <p:grpSpPr>
          <a:xfrm>
            <a:off x="156211" y="5068684"/>
            <a:ext cx="1105020" cy="276999"/>
            <a:chOff x="289560" y="5429419"/>
            <a:chExt cx="1105020" cy="276999"/>
          </a:xfrm>
        </p:grpSpPr>
        <p:cxnSp>
          <p:nvCxnSpPr>
            <p:cNvPr id="313" name="Google Shape;313;p18"/>
            <p:cNvCxnSpPr/>
            <p:nvPr/>
          </p:nvCxnSpPr>
          <p:spPr>
            <a:xfrm>
              <a:off x="754380" y="5706418"/>
              <a:ext cx="640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14" name="Google Shape;314;p18"/>
            <p:cNvSpPr txBox="1"/>
            <p:nvPr/>
          </p:nvSpPr>
          <p:spPr>
            <a:xfrm>
              <a:off x="289560" y="5429419"/>
              <a:ext cx="762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0-copy</a:t>
              </a:r>
              <a:endParaRPr/>
            </a:p>
          </p:txBody>
        </p:sp>
      </p:grpSp>
      <p:sp>
        <p:nvSpPr>
          <p:cNvPr id="315" name="Google Shape;315;p18"/>
          <p:cNvSpPr/>
          <p:nvPr/>
        </p:nvSpPr>
        <p:spPr>
          <a:xfrm>
            <a:off x="6204414" y="1878692"/>
            <a:ext cx="5320800" cy="75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8"/>
          <p:cNvSpPr/>
          <p:nvPr/>
        </p:nvSpPr>
        <p:spPr>
          <a:xfrm>
            <a:off x="6225412" y="2633925"/>
            <a:ext cx="5680800" cy="155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8"/>
          <p:cNvSpPr/>
          <p:nvPr/>
        </p:nvSpPr>
        <p:spPr>
          <a:xfrm>
            <a:off x="6225412" y="4412111"/>
            <a:ext cx="5680800" cy="53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8"/>
          <p:cNvSpPr/>
          <p:nvPr/>
        </p:nvSpPr>
        <p:spPr>
          <a:xfrm>
            <a:off x="6286372" y="4942785"/>
            <a:ext cx="5680800" cy="53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" name="Google Shape;319;p18"/>
          <p:cNvGrpSpPr/>
          <p:nvPr/>
        </p:nvGrpSpPr>
        <p:grpSpPr>
          <a:xfrm>
            <a:off x="8309731" y="1986016"/>
            <a:ext cx="3573748" cy="370889"/>
            <a:chOff x="8443080" y="2346751"/>
            <a:chExt cx="3573748" cy="370889"/>
          </a:xfrm>
        </p:grpSpPr>
        <p:cxnSp>
          <p:nvCxnSpPr>
            <p:cNvPr id="320" name="Google Shape;320;p18"/>
            <p:cNvCxnSpPr/>
            <p:nvPr/>
          </p:nvCxnSpPr>
          <p:spPr>
            <a:xfrm flipH="1">
              <a:off x="8443080" y="2529840"/>
              <a:ext cx="998100" cy="1878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21" name="Google Shape;321;p18"/>
            <p:cNvSpPr txBox="1"/>
            <p:nvPr/>
          </p:nvSpPr>
          <p:spPr>
            <a:xfrm>
              <a:off x="9498328" y="2346751"/>
              <a:ext cx="251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Get length prefix</a:t>
              </a:r>
              <a:endParaRPr/>
            </a:p>
          </p:txBody>
        </p:sp>
      </p:grpSp>
      <p:grpSp>
        <p:nvGrpSpPr>
          <p:cNvPr id="322" name="Google Shape;322;p18"/>
          <p:cNvGrpSpPr/>
          <p:nvPr/>
        </p:nvGrpSpPr>
        <p:grpSpPr>
          <a:xfrm>
            <a:off x="7951384" y="950188"/>
            <a:ext cx="3573748" cy="370889"/>
            <a:chOff x="8084733" y="1310923"/>
            <a:chExt cx="3573748" cy="370889"/>
          </a:xfrm>
        </p:grpSpPr>
        <p:cxnSp>
          <p:nvCxnSpPr>
            <p:cNvPr id="323" name="Google Shape;323;p18"/>
            <p:cNvCxnSpPr/>
            <p:nvPr/>
          </p:nvCxnSpPr>
          <p:spPr>
            <a:xfrm flipH="1">
              <a:off x="8084733" y="1494012"/>
              <a:ext cx="998100" cy="1878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24" name="Google Shape;324;p18"/>
            <p:cNvSpPr txBox="1"/>
            <p:nvPr/>
          </p:nvSpPr>
          <p:spPr>
            <a:xfrm>
              <a:off x="9139981" y="1310923"/>
              <a:ext cx="2518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4B BE – Length prefix</a:t>
              </a:r>
              <a:endParaRPr/>
            </a:p>
          </p:txBody>
        </p:sp>
      </p:grpSp>
      <p:grpSp>
        <p:nvGrpSpPr>
          <p:cNvPr id="325" name="Google Shape;325;p18"/>
          <p:cNvGrpSpPr/>
          <p:nvPr/>
        </p:nvGrpSpPr>
        <p:grpSpPr>
          <a:xfrm>
            <a:off x="8431651" y="3930345"/>
            <a:ext cx="3017488" cy="440739"/>
            <a:chOff x="8565000" y="4291080"/>
            <a:chExt cx="3017488" cy="440739"/>
          </a:xfrm>
        </p:grpSpPr>
        <p:cxnSp>
          <p:nvCxnSpPr>
            <p:cNvPr id="326" name="Google Shape;326;p18"/>
            <p:cNvCxnSpPr/>
            <p:nvPr/>
          </p:nvCxnSpPr>
          <p:spPr>
            <a:xfrm rot="10800000">
              <a:off x="8565000" y="4291080"/>
              <a:ext cx="1036200" cy="311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27" name="Google Shape;327;p18"/>
            <p:cNvSpPr txBox="1"/>
            <p:nvPr/>
          </p:nvSpPr>
          <p:spPr>
            <a:xfrm>
              <a:off x="9673588" y="4454919"/>
              <a:ext cx="1908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Sanity check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Allocation Diet – Results via </a:t>
            </a:r>
            <a:endParaRPr/>
          </a:p>
        </p:txBody>
      </p:sp>
      <p:pic>
        <p:nvPicPr>
          <p:cNvPr id="333" name="Google Shape;333;p19" descr="Garbage truck - Free transport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9600" y="230188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9" descr="No symbol - Wikipedia"/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1377915" y="230188"/>
            <a:ext cx="637569" cy="637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9" descr="&lt;Memray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56464" y="287338"/>
            <a:ext cx="3090391" cy="103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630" y="1511534"/>
            <a:ext cx="6167077" cy="3700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9"/>
          <p:cNvPicPr preferRelativeResize="0"/>
          <p:nvPr/>
        </p:nvPicPr>
        <p:blipFill rotWithShape="1">
          <a:blip r:embed="rId7">
            <a:alphaModFix/>
          </a:blip>
          <a:srcRect t="9559"/>
          <a:stretch/>
        </p:blipFill>
        <p:spPr>
          <a:xfrm>
            <a:off x="6200611" y="1837052"/>
            <a:ext cx="5919484" cy="321214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9"/>
          <p:cNvSpPr txBox="1"/>
          <p:nvPr/>
        </p:nvSpPr>
        <p:spPr>
          <a:xfrm>
            <a:off x="0" y="5212078"/>
            <a:ext cx="12192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Flat memory = Flat latency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The Invisible Context Tax</a:t>
            </a:r>
            <a:endParaRPr/>
          </a:p>
        </p:txBody>
      </p:sp>
      <p:pic>
        <p:nvPicPr>
          <p:cNvPr id="344" name="Google Shape;344;p20" descr="2+ Hundred Context Switches Royalty-Free Images, Stock Photos &amp; Pictures |  Shutterstoc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33012" y="230188"/>
            <a:ext cx="806588" cy="80658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0"/>
          <p:cNvSpPr txBox="1"/>
          <p:nvPr/>
        </p:nvSpPr>
        <p:spPr>
          <a:xfrm>
            <a:off x="548640" y="1170432"/>
            <a:ext cx="51579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switches come from</a:t>
            </a:r>
            <a:endParaRPr sz="1200"/>
          </a:p>
        </p:txBody>
      </p:sp>
      <p:sp>
        <p:nvSpPr>
          <p:cNvPr id="346" name="Google Shape;346;p20"/>
          <p:cNvSpPr txBox="1"/>
          <p:nvPr/>
        </p:nvSpPr>
        <p:spPr>
          <a:xfrm>
            <a:off x="548640" y="1624968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asyncio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task switches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Thread preemption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hops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Kernel crossings</a:t>
            </a:r>
            <a:endParaRPr sz="1200"/>
          </a:p>
        </p:txBody>
      </p:sp>
      <p:sp>
        <p:nvSpPr>
          <p:cNvPr id="347" name="Google Shape;347;p20"/>
          <p:cNvSpPr txBox="1"/>
          <p:nvPr/>
        </p:nvSpPr>
        <p:spPr>
          <a:xfrm>
            <a:off x="5881052" y="1170432"/>
            <a:ext cx="5183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how to cut them</a:t>
            </a:r>
            <a:endParaRPr sz="1200"/>
          </a:p>
        </p:txBody>
      </p:sp>
      <p:sp>
        <p:nvSpPr>
          <p:cNvPr id="348" name="Google Shape;348;p20"/>
          <p:cNvSpPr txBox="1"/>
          <p:nvPr/>
        </p:nvSpPr>
        <p:spPr>
          <a:xfrm>
            <a:off x="5881052" y="1624968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uvloop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Batch awaits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Reuse workers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Preallocate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Bounded queues</a:t>
            </a:r>
            <a:endParaRPr sz="2400"/>
          </a:p>
        </p:txBody>
      </p:sp>
      <p:sp>
        <p:nvSpPr>
          <p:cNvPr id="349" name="Google Shape;349;p20"/>
          <p:cNvSpPr txBox="1"/>
          <p:nvPr/>
        </p:nvSpPr>
        <p:spPr>
          <a:xfrm>
            <a:off x="0" y="5212078"/>
            <a:ext cx="12192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Batching beats bouncing: many tiny awaits → few  long-lived tasks</a:t>
            </a:r>
            <a:endParaRPr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87852908a6_2_6"/>
          <p:cNvSpPr txBox="1">
            <a:spLocks noGrp="1"/>
          </p:cNvSpPr>
          <p:nvPr>
            <p:ph type="body" idx="1"/>
          </p:nvPr>
        </p:nvSpPr>
        <p:spPr>
          <a:xfrm>
            <a:off x="545242" y="1170432"/>
            <a:ext cx="9422400" cy="4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Currently writing my master’s thesis @ EPFL</a:t>
            </a: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Last six months at Bloomberg as SWE placement</a:t>
            </a:r>
            <a:endParaRPr sz="2400" dirty="0"/>
          </a:p>
          <a:p>
            <a:pPr marL="91440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 dirty="0"/>
              <a:t>Previously a SWE in HealthTech</a:t>
            </a: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I like making </a:t>
            </a:r>
            <a:r>
              <a:rPr lang="en-US" sz="2400" b="1" dirty="0"/>
              <a:t>bold</a:t>
            </a:r>
            <a:r>
              <a:rPr lang="en-US" sz="2400" dirty="0"/>
              <a:t> claims</a:t>
            </a:r>
            <a:endParaRPr sz="2400" dirty="0"/>
          </a:p>
        </p:txBody>
      </p:sp>
      <p:sp>
        <p:nvSpPr>
          <p:cNvPr id="109" name="Google Shape;109;g387852908a6_2_6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urier New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&gt; whoami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" name="Google Shape;110;g387852908a6_2_6"/>
          <p:cNvSpPr txBox="1"/>
          <p:nvPr/>
        </p:nvSpPr>
        <p:spPr>
          <a:xfrm>
            <a:off x="0" y="6581001"/>
            <a:ext cx="259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Context Tax Advisor</a:t>
            </a:r>
            <a:endParaRPr/>
          </a:p>
        </p:txBody>
      </p:sp>
      <p:pic>
        <p:nvPicPr>
          <p:cNvPr id="355" name="Google Shape;355;p21" descr="2+ Hundred Context Switches Royalty-Free Images, Stock Photos &amp; Pictures |  Shutterstoc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33012" y="230188"/>
            <a:ext cx="806588" cy="8065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6" name="Google Shape;356;p21"/>
          <p:cNvGraphicFramePr/>
          <p:nvPr/>
        </p:nvGraphicFramePr>
        <p:xfrm>
          <a:off x="838200" y="1049919"/>
          <a:ext cx="10515600" cy="4028490"/>
        </p:xfrm>
        <a:graphic>
          <a:graphicData uri="http://schemas.openxmlformats.org/drawingml/2006/table">
            <a:tbl>
              <a:tblPr firstRow="1" bandRow="1">
                <a:noFill/>
                <a:tableStyleId>{C8D0EB22-15D8-4C5D-A8A8-8D374E2386EE}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Workload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Switching profile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Model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Keep in mind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I/O bound, many sockets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Lots of readiness switches; want cheap task switches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asyncio + uvloop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Batch I/O, coalesce awaits, limit task count, 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CPU bursts on messages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Task switches + GIL contention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Process pool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Pin hot workers; send bytes, not objects; batch jobs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Mixed I/O + some CPU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Both I/O wakes and CPU stalls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asyncio front + small process pool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Keep CPU-bound work out of the loop; backpressure!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Blocking libraries (no async)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OS thread switches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Thread pool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Keep pool small, move to process/async when possible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7" name="Google Shape;357;p21"/>
          <p:cNvSpPr/>
          <p:nvPr/>
        </p:nvSpPr>
        <p:spPr>
          <a:xfrm>
            <a:off x="677778" y="2327931"/>
            <a:ext cx="10792326" cy="9758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1"/>
          <p:cNvSpPr/>
          <p:nvPr/>
        </p:nvSpPr>
        <p:spPr>
          <a:xfrm>
            <a:off x="721896" y="3303828"/>
            <a:ext cx="10792326" cy="8534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1"/>
          <p:cNvSpPr/>
          <p:nvPr/>
        </p:nvSpPr>
        <p:spPr>
          <a:xfrm>
            <a:off x="838199" y="4157245"/>
            <a:ext cx="10916653" cy="9597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1"/>
          <p:cNvSpPr txBox="1"/>
          <p:nvPr/>
        </p:nvSpPr>
        <p:spPr>
          <a:xfrm>
            <a:off x="0" y="5212078"/>
            <a:ext cx="12192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 single model wins – your workload chooses for you</a:t>
            </a:r>
            <a:endParaRPr/>
          </a:p>
        </p:txBody>
      </p:sp>
      <p:sp>
        <p:nvSpPr>
          <p:cNvPr id="361" name="Google Shape;361;p21"/>
          <p:cNvSpPr/>
          <p:nvPr/>
        </p:nvSpPr>
        <p:spPr>
          <a:xfrm>
            <a:off x="721896" y="1011238"/>
            <a:ext cx="10792326" cy="13255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87852908a6_2_119"/>
          <p:cNvSpPr txBox="1">
            <a:spLocks noGrp="1"/>
          </p:cNvSpPr>
          <p:nvPr>
            <p:ph type="body" idx="1"/>
          </p:nvPr>
        </p:nvSpPr>
        <p:spPr>
          <a:xfrm>
            <a:off x="545242" y="1170432"/>
            <a:ext cx="9422400" cy="4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Hot path function calls add up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Queues aren’t free — but they’re C-optimized</a:t>
            </a:r>
            <a:endParaRPr sz="24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Your custom ring-buffer will likely be slower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try/except </a:t>
            </a:r>
            <a:r>
              <a:rPr lang="en-US" sz="2400" i="1"/>
              <a:t>was slow </a:t>
            </a:r>
            <a:r>
              <a:rPr lang="en-US" sz="2400"/>
              <a:t>pre-Python 3.11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Tuples add up!</a:t>
            </a:r>
            <a:endParaRPr sz="24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(a, b)</a:t>
            </a:r>
            <a:r>
              <a:rPr lang="en-US" sz="2000"/>
              <a:t> a million times vs. 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(a)</a:t>
            </a:r>
            <a:r>
              <a:rPr lang="en-US" sz="2000"/>
              <a:t> is noticeable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PROFILE! PROFILE! PROFILE!</a:t>
            </a:r>
            <a:endParaRPr sz="24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urier New"/>
              <a:buChar char="○"/>
            </a:pPr>
            <a:r>
              <a:rPr lang="en-US" sz="20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payload = cast(SensorReading, payload)</a:t>
            </a:r>
            <a:endParaRPr sz="2400"/>
          </a:p>
        </p:txBody>
      </p:sp>
      <p:sp>
        <p:nvSpPr>
          <p:cNvPr id="367" name="Google Shape;367;g387852908a6_2_119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Sweating the Small Stuff – nits and tricks</a:t>
            </a:r>
            <a:endParaRPr/>
          </a:p>
        </p:txBody>
      </p:sp>
      <p:sp>
        <p:nvSpPr>
          <p:cNvPr id="368" name="Google Shape;368;g387852908a6_2_119"/>
          <p:cNvSpPr txBox="1"/>
          <p:nvPr/>
        </p:nvSpPr>
        <p:spPr>
          <a:xfrm>
            <a:off x="0" y="5348030"/>
            <a:ext cx="1219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Every line matters! Even more then in C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Python at tens of thousands of messages/second</a:t>
            </a:r>
            <a:endParaRPr/>
          </a:p>
        </p:txBody>
      </p:sp>
      <p:pic>
        <p:nvPicPr>
          <p:cNvPr id="374" name="Google Shape;37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3300" y="1567472"/>
            <a:ext cx="6824753" cy="3722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3"/>
          <p:cNvPicPr preferRelativeResize="0"/>
          <p:nvPr/>
        </p:nvPicPr>
        <p:blipFill rotWithShape="1">
          <a:blip r:embed="rId4">
            <a:alphaModFix/>
          </a:blip>
          <a:srcRect l="6470" t="9350" r="7961" b="4527"/>
          <a:stretch/>
        </p:blipFill>
        <p:spPr>
          <a:xfrm>
            <a:off x="129950" y="1580687"/>
            <a:ext cx="5635515" cy="360939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3"/>
          <p:cNvSpPr txBox="1"/>
          <p:nvPr/>
        </p:nvSpPr>
        <p:spPr>
          <a:xfrm>
            <a:off x="512225" y="5273975"/>
            <a:ext cx="514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Previously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77" name="Google Shape;377;p23"/>
          <p:cNvSpPr txBox="1"/>
          <p:nvPr/>
        </p:nvSpPr>
        <p:spPr>
          <a:xfrm>
            <a:off x="6264315" y="5273969"/>
            <a:ext cx="53223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Now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78" name="Google Shape;378;p23"/>
          <p:cNvSpPr/>
          <p:nvPr/>
        </p:nvSpPr>
        <p:spPr>
          <a:xfrm>
            <a:off x="277106" y="4780846"/>
            <a:ext cx="288000" cy="288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53300" y="1567472"/>
            <a:ext cx="6824400" cy="37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53300" y="1567472"/>
            <a:ext cx="6824400" cy="37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53300" y="1567472"/>
            <a:ext cx="6825599" cy="372305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3"/>
          <p:cNvSpPr/>
          <p:nvPr/>
        </p:nvSpPr>
        <p:spPr>
          <a:xfrm>
            <a:off x="5992195" y="1550430"/>
            <a:ext cx="288000" cy="288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3"/>
          <p:cNvSpPr txBox="1"/>
          <p:nvPr/>
        </p:nvSpPr>
        <p:spPr>
          <a:xfrm>
            <a:off x="168600" y="1112475"/>
            <a:ext cx="548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977B5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>
                <a:solidFill>
                  <a:srgbClr val="E69F00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>
                <a:solidFill>
                  <a:srgbClr val="009C71"/>
                </a:solidFill>
                <a:latin typeface="Arial"/>
                <a:ea typeface="Arial"/>
                <a:cs typeface="Arial"/>
                <a:sym typeface="Arial"/>
              </a:rPr>
              <a:t>37.5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>
                <a:solidFill>
                  <a:srgbClr val="D7670E"/>
                </a:solidFill>
                <a:latin typeface="Arial"/>
                <a:ea typeface="Arial"/>
                <a:cs typeface="Arial"/>
                <a:sym typeface="Arial"/>
              </a:rPr>
              <a:t>45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>
                <a:solidFill>
                  <a:srgbClr val="CC79A7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 messages/s 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Some things behave better at scale</a:t>
            </a:r>
            <a:endParaRPr/>
          </a:p>
        </p:txBody>
      </p:sp>
      <p:pic>
        <p:nvPicPr>
          <p:cNvPr id="389" name="Google Shape;38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242" y="1192865"/>
            <a:ext cx="4078568" cy="407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3300" y="1370622"/>
            <a:ext cx="6825599" cy="372305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4"/>
          <p:cNvSpPr txBox="1"/>
          <p:nvPr/>
        </p:nvSpPr>
        <p:spPr>
          <a:xfrm>
            <a:off x="0" y="5212078"/>
            <a:ext cx="12192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At scale, groundwork shows – or the cracks do</a:t>
            </a:r>
            <a:endParaRPr/>
          </a:p>
        </p:txBody>
      </p:sp>
      <p:sp>
        <p:nvSpPr>
          <p:cNvPr id="392" name="Google Shape;392;p24"/>
          <p:cNvSpPr txBox="1"/>
          <p:nvPr/>
        </p:nvSpPr>
        <p:spPr>
          <a:xfrm>
            <a:off x="6239376" y="1112475"/>
            <a:ext cx="531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977B5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>
                <a:solidFill>
                  <a:srgbClr val="E69F00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>
                <a:solidFill>
                  <a:srgbClr val="009C71"/>
                </a:solidFill>
                <a:latin typeface="Arial"/>
                <a:ea typeface="Arial"/>
                <a:cs typeface="Arial"/>
                <a:sym typeface="Arial"/>
              </a:rPr>
              <a:t>37.5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>
                <a:solidFill>
                  <a:srgbClr val="D7670E"/>
                </a:solidFill>
                <a:latin typeface="Arial"/>
                <a:ea typeface="Arial"/>
                <a:cs typeface="Arial"/>
                <a:sym typeface="Arial"/>
              </a:rPr>
              <a:t>45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>
                <a:solidFill>
                  <a:srgbClr val="CC79A7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 messages/s 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5"/>
          <p:cNvSpPr txBox="1">
            <a:spLocks noGrp="1"/>
          </p:cNvSpPr>
          <p:nvPr>
            <p:ph type="title"/>
          </p:nvPr>
        </p:nvSpPr>
        <p:spPr>
          <a:xfrm>
            <a:off x="545242" y="1148919"/>
            <a:ext cx="9422700" cy="12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Takeaways</a:t>
            </a:r>
            <a:endParaRPr/>
          </a:p>
        </p:txBody>
      </p:sp>
      <p:sp>
        <p:nvSpPr>
          <p:cNvPr id="398" name="Google Shape;398;p25"/>
          <p:cNvSpPr txBox="1"/>
          <p:nvPr/>
        </p:nvSpPr>
        <p:spPr>
          <a:xfrm>
            <a:off x="0" y="5212078"/>
            <a:ext cx="12192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Low latency isn’t about the language. It’s about discipline – and Python makes it easier!</a:t>
            </a:r>
            <a:endParaRPr/>
          </a:p>
        </p:txBody>
      </p:sp>
      <p:sp>
        <p:nvSpPr>
          <p:cNvPr id="399" name="Google Shape;399;p25"/>
          <p:cNvSpPr txBox="1"/>
          <p:nvPr/>
        </p:nvSpPr>
        <p:spPr>
          <a:xfrm>
            <a:off x="545249" y="1987725"/>
            <a:ext cx="8715300" cy="3078600"/>
          </a:xfrm>
          <a:prstGeom prst="rect">
            <a:avLst/>
          </a:prstGeom>
          <a:solidFill>
            <a:srgbClr val="FFFFFF">
              <a:alpha val="6627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C++ wins in raw ops, but Python makes optimizations easier!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Engineering discipline matters more than syntax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Avoid allocations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the right tooling (e.g., serialization)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Keep the hot path lean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 C/C++ tricks — in Python</a:t>
            </a:r>
            <a:endParaRPr/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Benchmark and measure correctly first!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6"/>
          <p:cNvSpPr txBox="1">
            <a:spLocks noGrp="1"/>
          </p:cNvSpPr>
          <p:nvPr>
            <p:ph type="title"/>
          </p:nvPr>
        </p:nvSpPr>
        <p:spPr>
          <a:xfrm>
            <a:off x="538770" y="378337"/>
            <a:ext cx="9288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5400"/>
              <a:t>Thank you!</a:t>
            </a:r>
            <a:endParaRPr sz="3200"/>
          </a:p>
        </p:txBody>
      </p:sp>
      <p:sp>
        <p:nvSpPr>
          <p:cNvPr id="405" name="Google Shape;405;p26"/>
          <p:cNvSpPr txBox="1"/>
          <p:nvPr/>
        </p:nvSpPr>
        <p:spPr>
          <a:xfrm>
            <a:off x="538787" y="1617558"/>
            <a:ext cx="9015300" cy="492600"/>
          </a:xfrm>
          <a:prstGeom prst="rect">
            <a:avLst/>
          </a:prstGeom>
          <a:solidFill>
            <a:srgbClr val="FFFFFF">
              <a:alpha val="66274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are hiring: </a:t>
            </a:r>
            <a:r>
              <a:rPr lang="en-US" sz="3200" b="1" u="sng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bloomberg.com/engineering</a:t>
            </a:r>
            <a:endParaRPr sz="22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>
            <a:spLocks noGrp="1"/>
          </p:cNvSpPr>
          <p:nvPr>
            <p:ph type="body" idx="1"/>
          </p:nvPr>
        </p:nvSpPr>
        <p:spPr>
          <a:xfrm>
            <a:off x="545242" y="1253331"/>
            <a:ext cx="9422444" cy="4352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400" dirty="0"/>
              <a:t>Everyone “claims” you need C++ for low latency</a:t>
            </a:r>
            <a:endParaRPr sz="2400" dirty="0"/>
          </a:p>
        </p:txBody>
      </p:sp>
      <p:sp>
        <p:nvSpPr>
          <p:cNvPr id="116" name="Google Shape;116;p4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Python is Too Slow… Or Is it?</a:t>
            </a:r>
            <a:endParaRPr/>
          </a:p>
        </p:txBody>
      </p:sp>
      <p:pic>
        <p:nvPicPr>
          <p:cNvPr id="117" name="Google Shape;117;p4" title="image.jpg"/>
          <p:cNvPicPr preferRelativeResize="0"/>
          <p:nvPr/>
        </p:nvPicPr>
        <p:blipFill rotWithShape="1">
          <a:blip r:embed="rId3">
            <a:alphaModFix/>
          </a:blip>
          <a:srcRect b="764"/>
          <a:stretch/>
        </p:blipFill>
        <p:spPr>
          <a:xfrm>
            <a:off x="3176800" y="1692615"/>
            <a:ext cx="5838399" cy="41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>
            <a:spLocks noGrp="1"/>
          </p:cNvSpPr>
          <p:nvPr>
            <p:ph type="body" idx="1"/>
          </p:nvPr>
        </p:nvSpPr>
        <p:spPr>
          <a:xfrm>
            <a:off x="545242" y="1170432"/>
            <a:ext cx="9422400" cy="4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400" dirty="0"/>
              <a:t>Low latency is used in different contexts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endParaRPr sz="2400" dirty="0"/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400" dirty="0"/>
              <a:t>Low latency</a:t>
            </a:r>
            <a:br>
              <a:rPr lang="en-US" sz="2400" dirty="0"/>
            </a:br>
            <a:r>
              <a:rPr lang="en-US" sz="2000" i="1" dirty="0"/>
              <a:t>Web, app interactions, messages (50ms-250ms)</a:t>
            </a:r>
            <a:endParaRPr sz="2000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400" dirty="0"/>
              <a:t>Ultra-low latency</a:t>
            </a:r>
            <a:br>
              <a:rPr lang="en-US" sz="2400" dirty="0"/>
            </a:br>
            <a:r>
              <a:rPr lang="en-US" sz="2000" i="1" dirty="0"/>
              <a:t>Real-time voice/video (5ms-50ms)</a:t>
            </a:r>
            <a:endParaRPr sz="2000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400" dirty="0"/>
              <a:t>Ultra ultra-low latency</a:t>
            </a:r>
            <a:br>
              <a:rPr lang="en-US" sz="2400" dirty="0"/>
            </a:br>
            <a:r>
              <a:rPr lang="en-US" sz="2000" i="1" dirty="0"/>
              <a:t>Crypto HFT, Hardware Control (sub 5ms)</a:t>
            </a:r>
            <a:br>
              <a:rPr lang="en-US" sz="2000" i="1" dirty="0"/>
            </a:br>
            <a:r>
              <a:rPr lang="en-US" sz="2000" i="1" dirty="0"/>
              <a:t>HFT, in-Datacenter pipelines (ns-µs)</a:t>
            </a:r>
            <a:endParaRPr i="1" dirty="0"/>
          </a:p>
        </p:txBody>
      </p:sp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What is Low Latency?</a:t>
            </a:r>
            <a:endParaRPr/>
          </a:p>
        </p:txBody>
      </p:sp>
      <p:pic>
        <p:nvPicPr>
          <p:cNvPr id="124" name="Google Shape;124;p5" descr="TD-2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2738" y="1778851"/>
            <a:ext cx="4339018" cy="295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0" y="5212078"/>
            <a:ext cx="12192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Low Latency != Low Latency;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bounds matter!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>
            <a:spLocks noGrp="1"/>
          </p:cNvSpPr>
          <p:nvPr>
            <p:ph type="body" idx="1"/>
          </p:nvPr>
        </p:nvSpPr>
        <p:spPr>
          <a:xfrm>
            <a:off x="545242" y="1170432"/>
            <a:ext cx="9422400" cy="4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Global Interpreter Lock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Garbage Collection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Memory Allocation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Context switching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Interpreter overhead</a:t>
            </a:r>
            <a:endParaRPr sz="2400" dirty="0"/>
          </a:p>
        </p:txBody>
      </p:sp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Q&amp;A: Why do you think Python is slow?</a:t>
            </a:r>
            <a:endParaRPr/>
          </a:p>
        </p:txBody>
      </p:sp>
      <p:sp>
        <p:nvSpPr>
          <p:cNvPr id="132" name="Google Shape;132;p6"/>
          <p:cNvSpPr txBox="1"/>
          <p:nvPr/>
        </p:nvSpPr>
        <p:spPr>
          <a:xfrm>
            <a:off x="0" y="5212078"/>
            <a:ext cx="12192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Overhead is universal. Some languages just hide or expose it better!</a:t>
            </a:r>
            <a:endParaRPr dirty="0"/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6848" y="860012"/>
            <a:ext cx="2878206" cy="4352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Model matters!</a:t>
            </a:r>
            <a:endParaRPr/>
          </a:p>
        </p:txBody>
      </p:sp>
      <p:cxnSp>
        <p:nvCxnSpPr>
          <p:cNvPr id="140" name="Google Shape;140;p7"/>
          <p:cNvCxnSpPr/>
          <p:nvPr/>
        </p:nvCxnSpPr>
        <p:spPr>
          <a:xfrm>
            <a:off x="838200" y="3429000"/>
            <a:ext cx="10515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1" name="Google Shape;141;p7"/>
          <p:cNvCxnSpPr/>
          <p:nvPr/>
        </p:nvCxnSpPr>
        <p:spPr>
          <a:xfrm rot="10800000">
            <a:off x="6096000" y="1253331"/>
            <a:ext cx="0" cy="435133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2" name="Google Shape;142;p7"/>
          <p:cNvSpPr txBox="1"/>
          <p:nvPr/>
        </p:nvSpPr>
        <p:spPr>
          <a:xfrm>
            <a:off x="9971816" y="3429000"/>
            <a:ext cx="16644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I/O intensity</a:t>
            </a:r>
            <a:endParaRPr/>
          </a:p>
        </p:txBody>
      </p:sp>
      <p:sp>
        <p:nvSpPr>
          <p:cNvPr id="143" name="Google Shape;143;p7"/>
          <p:cNvSpPr txBox="1"/>
          <p:nvPr/>
        </p:nvSpPr>
        <p:spPr>
          <a:xfrm>
            <a:off x="6096000" y="1253331"/>
            <a:ext cx="16644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CPU intensity</a:t>
            </a:r>
            <a:endParaRPr/>
          </a:p>
        </p:txBody>
      </p:sp>
      <p:sp>
        <p:nvSpPr>
          <p:cNvPr id="144" name="Google Shape;144;p7"/>
          <p:cNvSpPr txBox="1"/>
          <p:nvPr/>
        </p:nvSpPr>
        <p:spPr>
          <a:xfrm>
            <a:off x="1815976" y="5259247"/>
            <a:ext cx="28761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async / small thread pool</a:t>
            </a:r>
            <a:endParaRPr/>
          </a:p>
        </p:txBody>
      </p:sp>
      <p:sp>
        <p:nvSpPr>
          <p:cNvPr id="145" name="Google Shape;145;p7"/>
          <p:cNvSpPr txBox="1"/>
          <p:nvPr/>
        </p:nvSpPr>
        <p:spPr>
          <a:xfrm>
            <a:off x="8420100" y="5259247"/>
            <a:ext cx="25679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async</a:t>
            </a:r>
            <a:endParaRPr/>
          </a:p>
        </p:txBody>
      </p:sp>
      <p:sp>
        <p:nvSpPr>
          <p:cNvPr id="146" name="Google Shape;146;p7"/>
          <p:cNvSpPr txBox="1"/>
          <p:nvPr/>
        </p:nvSpPr>
        <p:spPr>
          <a:xfrm>
            <a:off x="1768428" y="2753129"/>
            <a:ext cx="36007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pool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 GIL</a:t>
            </a:r>
            <a:endParaRPr dirty="0"/>
          </a:p>
        </p:txBody>
      </p:sp>
      <p:sp>
        <p:nvSpPr>
          <p:cNvPr id="147" name="Google Shape;147;p7"/>
          <p:cNvSpPr txBox="1"/>
          <p:nvPr/>
        </p:nvSpPr>
        <p:spPr>
          <a:xfrm>
            <a:off x="7434556" y="2753129"/>
            <a:ext cx="28761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async + processes pool</a:t>
            </a:r>
            <a:endParaRPr/>
          </a:p>
        </p:txBody>
      </p:sp>
      <p:pic>
        <p:nvPicPr>
          <p:cNvPr id="148" name="Google Shape;148;p7" descr="Cron Job Icons - Free SVG &amp; PNG Cron Job Images - Noun Projec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0000" y="3911015"/>
            <a:ext cx="963090" cy="963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1288" y="4020745"/>
            <a:ext cx="763142" cy="75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7" descr="Cryptocurrency - Wikipedi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7326" y="1642448"/>
            <a:ext cx="651275" cy="6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 descr="Inference, knowledge, learning, machine, modeling icon - Download on  Iconfind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10000" y="1521619"/>
            <a:ext cx="887375" cy="8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7" descr="Streaming - Free interface icon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40112" y="1494361"/>
            <a:ext cx="941890" cy="94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7" descr="Reverse Proxy Icons - Free SVG &amp; PNG Reverse Proxy Images - Noun Project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18911" y="3703390"/>
            <a:ext cx="963091" cy="963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257466" y="3798332"/>
            <a:ext cx="476096" cy="773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7" descr="Youtube live stream icon red and black | Premium Vector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024569" y="1711160"/>
            <a:ext cx="941889" cy="6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356906" y="3177419"/>
            <a:ext cx="780879" cy="53099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"/>
          <p:cNvSpPr/>
          <p:nvPr/>
        </p:nvSpPr>
        <p:spPr>
          <a:xfrm>
            <a:off x="488950" y="1253331"/>
            <a:ext cx="5555788" cy="4429919"/>
          </a:xfrm>
          <a:prstGeom prst="rect">
            <a:avLst/>
          </a:prstGeom>
          <a:solidFill>
            <a:schemeClr val="lt1">
              <a:alpha val="890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High-Volume Sensor Simulator</a:t>
            </a:r>
            <a:endParaRPr/>
          </a:p>
        </p:txBody>
      </p:sp>
      <p:pic>
        <p:nvPicPr>
          <p:cNvPr id="163" name="Google Shape;163;p8" descr="London Map Images – Browse 27,817 Stock Photos, Vectors, and Video | Adobe  Stock"/>
          <p:cNvPicPr preferRelativeResize="0"/>
          <p:nvPr/>
        </p:nvPicPr>
        <p:blipFill rotWithShape="1">
          <a:blip r:embed="rId3">
            <a:alphaModFix/>
          </a:blip>
          <a:srcRect l="2557" t="3499" r="2329" b="12856"/>
          <a:stretch/>
        </p:blipFill>
        <p:spPr>
          <a:xfrm>
            <a:off x="2405782" y="1062918"/>
            <a:ext cx="7469335" cy="4630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/>
          <p:nvPr/>
        </p:nvSpPr>
        <p:spPr>
          <a:xfrm>
            <a:off x="3119344" y="2167590"/>
            <a:ext cx="89647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3746873" y="2134039"/>
            <a:ext cx="89647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3226920" y="2795295"/>
            <a:ext cx="89647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3818591" y="2483664"/>
            <a:ext cx="89647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3468968" y="3234390"/>
            <a:ext cx="89647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5817720" y="2068801"/>
            <a:ext cx="89647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3666190" y="4238790"/>
            <a:ext cx="89647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5620497" y="3062064"/>
            <a:ext cx="89647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6560923" y="3996390"/>
            <a:ext cx="89647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4490944" y="3539190"/>
            <a:ext cx="89647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6857626" y="2766404"/>
            <a:ext cx="89647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4490943" y="3647295"/>
            <a:ext cx="89647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7093383" y="3449190"/>
            <a:ext cx="89647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8"/>
          <p:cNvSpPr/>
          <p:nvPr/>
        </p:nvSpPr>
        <p:spPr>
          <a:xfrm>
            <a:off x="4580590" y="3620224"/>
            <a:ext cx="89647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9161555" y="5296273"/>
            <a:ext cx="89647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7332755" y="4579095"/>
            <a:ext cx="89647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4813673" y="5018190"/>
            <a:ext cx="89647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9045014" y="2068801"/>
            <a:ext cx="89647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5862544" y="4910790"/>
            <a:ext cx="89647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9206379" y="3548330"/>
            <a:ext cx="89647" cy="9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8"/>
          <p:cNvCxnSpPr/>
          <p:nvPr/>
        </p:nvCxnSpPr>
        <p:spPr>
          <a:xfrm>
            <a:off x="2405782" y="1440250"/>
            <a:ext cx="746933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5" name="Google Shape;185;p8"/>
          <p:cNvCxnSpPr/>
          <p:nvPr/>
        </p:nvCxnSpPr>
        <p:spPr>
          <a:xfrm>
            <a:off x="2405782" y="1980250"/>
            <a:ext cx="746933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6" name="Google Shape;186;p8"/>
          <p:cNvCxnSpPr/>
          <p:nvPr/>
        </p:nvCxnSpPr>
        <p:spPr>
          <a:xfrm>
            <a:off x="2405782" y="2520250"/>
            <a:ext cx="746933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7" name="Google Shape;187;p8"/>
          <p:cNvCxnSpPr/>
          <p:nvPr/>
        </p:nvCxnSpPr>
        <p:spPr>
          <a:xfrm>
            <a:off x="2406050" y="3060250"/>
            <a:ext cx="746933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8"/>
          <p:cNvCxnSpPr/>
          <p:nvPr/>
        </p:nvCxnSpPr>
        <p:spPr>
          <a:xfrm>
            <a:off x="2405513" y="3594248"/>
            <a:ext cx="746933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9" name="Google Shape;189;p8"/>
          <p:cNvCxnSpPr/>
          <p:nvPr/>
        </p:nvCxnSpPr>
        <p:spPr>
          <a:xfrm>
            <a:off x="2405513" y="4134248"/>
            <a:ext cx="746933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0" name="Google Shape;190;p8"/>
          <p:cNvCxnSpPr/>
          <p:nvPr/>
        </p:nvCxnSpPr>
        <p:spPr>
          <a:xfrm>
            <a:off x="2405781" y="4674248"/>
            <a:ext cx="746933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1" name="Google Shape;191;p8"/>
          <p:cNvCxnSpPr/>
          <p:nvPr/>
        </p:nvCxnSpPr>
        <p:spPr>
          <a:xfrm>
            <a:off x="2405244" y="5238250"/>
            <a:ext cx="746933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8"/>
          <p:cNvCxnSpPr/>
          <p:nvPr/>
        </p:nvCxnSpPr>
        <p:spPr>
          <a:xfrm rot="10800000">
            <a:off x="2924450" y="1062918"/>
            <a:ext cx="0" cy="463042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3" name="Google Shape;193;p8"/>
          <p:cNvCxnSpPr/>
          <p:nvPr/>
        </p:nvCxnSpPr>
        <p:spPr>
          <a:xfrm rot="10800000">
            <a:off x="3464450" y="1062918"/>
            <a:ext cx="0" cy="463042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4" name="Google Shape;194;p8"/>
          <p:cNvCxnSpPr/>
          <p:nvPr/>
        </p:nvCxnSpPr>
        <p:spPr>
          <a:xfrm rot="10800000">
            <a:off x="4004450" y="1062918"/>
            <a:ext cx="0" cy="463042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5" name="Google Shape;195;p8"/>
          <p:cNvCxnSpPr/>
          <p:nvPr/>
        </p:nvCxnSpPr>
        <p:spPr>
          <a:xfrm rot="10800000">
            <a:off x="4521768" y="1062918"/>
            <a:ext cx="0" cy="463042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6" name="Google Shape;196;p8"/>
          <p:cNvCxnSpPr/>
          <p:nvPr/>
        </p:nvCxnSpPr>
        <p:spPr>
          <a:xfrm rot="10800000">
            <a:off x="5061768" y="1062918"/>
            <a:ext cx="0" cy="463042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8"/>
          <p:cNvCxnSpPr/>
          <p:nvPr/>
        </p:nvCxnSpPr>
        <p:spPr>
          <a:xfrm rot="10800000">
            <a:off x="5601768" y="1062918"/>
            <a:ext cx="0" cy="463042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" name="Google Shape;198;p8"/>
          <p:cNvCxnSpPr/>
          <p:nvPr/>
        </p:nvCxnSpPr>
        <p:spPr>
          <a:xfrm rot="10800000">
            <a:off x="6103030" y="1062918"/>
            <a:ext cx="0" cy="463042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9" name="Google Shape;199;p8"/>
          <p:cNvCxnSpPr/>
          <p:nvPr/>
        </p:nvCxnSpPr>
        <p:spPr>
          <a:xfrm rot="10800000">
            <a:off x="6643030" y="1062918"/>
            <a:ext cx="0" cy="463042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0" name="Google Shape;200;p8"/>
          <p:cNvCxnSpPr/>
          <p:nvPr/>
        </p:nvCxnSpPr>
        <p:spPr>
          <a:xfrm rot="10800000">
            <a:off x="7183030" y="1062918"/>
            <a:ext cx="0" cy="463042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1" name="Google Shape;201;p8"/>
          <p:cNvCxnSpPr/>
          <p:nvPr/>
        </p:nvCxnSpPr>
        <p:spPr>
          <a:xfrm rot="10800000">
            <a:off x="7716837" y="1062918"/>
            <a:ext cx="0" cy="463042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8"/>
          <p:cNvCxnSpPr/>
          <p:nvPr/>
        </p:nvCxnSpPr>
        <p:spPr>
          <a:xfrm rot="10800000">
            <a:off x="8256837" y="1062918"/>
            <a:ext cx="0" cy="463042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8"/>
          <p:cNvCxnSpPr/>
          <p:nvPr/>
        </p:nvCxnSpPr>
        <p:spPr>
          <a:xfrm rot="10800000">
            <a:off x="8796837" y="1062918"/>
            <a:ext cx="0" cy="463042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4" name="Google Shape;204;p8"/>
          <p:cNvCxnSpPr/>
          <p:nvPr/>
        </p:nvCxnSpPr>
        <p:spPr>
          <a:xfrm rot="10800000">
            <a:off x="9326234" y="1064340"/>
            <a:ext cx="0" cy="463042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High-Volume Sensor Simulator</a:t>
            </a:r>
            <a:endParaRPr/>
          </a:p>
        </p:txBody>
      </p:sp>
      <p:pic>
        <p:nvPicPr>
          <p:cNvPr id="210" name="Google Shape;210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32581" y="1159108"/>
            <a:ext cx="10926838" cy="40825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9"/>
          <p:cNvSpPr txBox="1"/>
          <p:nvPr/>
        </p:nvSpPr>
        <p:spPr>
          <a:xfrm>
            <a:off x="406400" y="5241691"/>
            <a:ext cx="1152144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system: Virtual Open</a:t>
            </a:r>
            <a:r>
              <a:rPr lang="en-US" sz="2400">
                <a:solidFill>
                  <a:schemeClr val="dk1"/>
                </a:solidFill>
              </a:rPr>
              <a:t>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tack </a:t>
            </a:r>
            <a:r>
              <a:rPr lang="en-US" sz="2400">
                <a:solidFill>
                  <a:schemeClr val="dk1"/>
                </a:solidFill>
              </a:rPr>
              <a:t>m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achines with 16 CPUs and 192GB of RAM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 txBox="1">
            <a:spLocks noGrp="1"/>
          </p:cNvSpPr>
          <p:nvPr>
            <p:ph type="title"/>
          </p:nvPr>
        </p:nvSpPr>
        <p:spPr>
          <a:xfrm>
            <a:off x="545242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/>
              <a:t>Queueing Theory</a:t>
            </a:r>
            <a:endParaRPr/>
          </a:p>
        </p:txBody>
      </p:sp>
      <p:pic>
        <p:nvPicPr>
          <p:cNvPr id="217" name="Google Shape;217;p10" descr="A graph with a line and a lin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702" t="1056" r="9335" b="1178"/>
          <a:stretch/>
        </p:blipFill>
        <p:spPr>
          <a:xfrm>
            <a:off x="2167816" y="913712"/>
            <a:ext cx="7856368" cy="480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0141" y="5118815"/>
            <a:ext cx="868062" cy="59028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0"/>
          <p:cNvSpPr txBox="1"/>
          <p:nvPr/>
        </p:nvSpPr>
        <p:spPr>
          <a:xfrm>
            <a:off x="4111271" y="4468256"/>
            <a:ext cx="3173048" cy="2769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991" t="-8695" r="-2388" b="-3912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840</Words>
  <Application>Microsoft Macintosh PowerPoint</Application>
  <PresentationFormat>Widescreen</PresentationFormat>
  <Paragraphs>167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Courier New</vt:lpstr>
      <vt:lpstr>Play</vt:lpstr>
      <vt:lpstr>Arial</vt:lpstr>
      <vt:lpstr>Wingdings</vt:lpstr>
      <vt:lpstr>Office Theme</vt:lpstr>
      <vt:lpstr>Low Latency Python: Say Goodbye to C++ (and Rust)</vt:lpstr>
      <vt:lpstr>&gt; whoami</vt:lpstr>
      <vt:lpstr>Python is Too Slow… Or Is it?</vt:lpstr>
      <vt:lpstr>What is Low Latency?</vt:lpstr>
      <vt:lpstr>Q&amp;A: Why do you think Python is slow?</vt:lpstr>
      <vt:lpstr>Model matters!</vt:lpstr>
      <vt:lpstr>High-Volume Sensor Simulator</vt:lpstr>
      <vt:lpstr>High-Volume Sensor Simulator</vt:lpstr>
      <vt:lpstr>Queueing Theory</vt:lpstr>
      <vt:lpstr>Queueing Theory in Action</vt:lpstr>
      <vt:lpstr>The BIG four bottlenecks</vt:lpstr>
      <vt:lpstr>Benchmarking, right!</vt:lpstr>
      <vt:lpstr>Faster Serialization</vt:lpstr>
      <vt:lpstr>Plug and Play  Performance Gain</vt:lpstr>
      <vt:lpstr>Performance Gains – Across the Board</vt:lpstr>
      <vt:lpstr>Allocation Diet: Reuse, Preallocate &amp; Pool</vt:lpstr>
      <vt:lpstr>Allocation Diet in Practice</vt:lpstr>
      <vt:lpstr>Allocation Diet – Results via </vt:lpstr>
      <vt:lpstr>The Invisible Context Tax</vt:lpstr>
      <vt:lpstr>Context Tax Advisor</vt:lpstr>
      <vt:lpstr>Sweating the Small Stuff – nits and tricks</vt:lpstr>
      <vt:lpstr>Python at tens of thousands of messages/second</vt:lpstr>
      <vt:lpstr>Some things behave better at scale</vt:lpstr>
      <vt:lpstr>Takeaways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Procelewski, Alex</dc:creator>
  <cp:lastModifiedBy>Procelewski, Alex</cp:lastModifiedBy>
  <cp:revision>18</cp:revision>
  <dcterms:created xsi:type="dcterms:W3CDTF">2025-09-29T16:28:26Z</dcterms:created>
  <dcterms:modified xsi:type="dcterms:W3CDTF">2025-10-01T15:06:32Z</dcterms:modified>
</cp:coreProperties>
</file>